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7" r:id="rId1"/>
  </p:sldMasterIdLst>
  <p:notesMasterIdLst>
    <p:notesMasterId r:id="rId16"/>
  </p:notesMasterIdLst>
  <p:sldIdLst>
    <p:sldId id="256" r:id="rId2"/>
    <p:sldId id="258" r:id="rId3"/>
    <p:sldId id="269" r:id="rId4"/>
    <p:sldId id="270" r:id="rId5"/>
    <p:sldId id="260" r:id="rId6"/>
    <p:sldId id="264" r:id="rId7"/>
    <p:sldId id="272" r:id="rId8"/>
    <p:sldId id="262" r:id="rId9"/>
    <p:sldId id="267" r:id="rId10"/>
    <p:sldId id="263" r:id="rId11"/>
    <p:sldId id="273" r:id="rId12"/>
    <p:sldId id="265" r:id="rId13"/>
    <p:sldId id="27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84568"/>
  </p:normalViewPr>
  <p:slideViewPr>
    <p:cSldViewPr snapToGrid="0" snapToObjects="1">
      <p:cViewPr>
        <p:scale>
          <a:sx n="91" d="100"/>
          <a:sy n="91" d="100"/>
        </p:scale>
        <p:origin x="1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37C97-95C0-3249-AC53-6693FDFCD0F9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93114-D9AD-E84D-BA56-3F3B90A67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6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out with raw text for each book: stuff at beginning and end of book, different chapter</a:t>
            </a:r>
            <a:r>
              <a:rPr lang="en-US" baseline="0" dirty="0" smtClean="0"/>
              <a:t> delineations, different spacing between paragraphs, unreadable characters</a:t>
            </a:r>
            <a:endParaRPr lang="en-US" dirty="0" smtClean="0"/>
          </a:p>
          <a:p>
            <a:r>
              <a:rPr lang="en-US" dirty="0" smtClean="0"/>
              <a:t>Divide into blocks: 1. More</a:t>
            </a:r>
            <a:r>
              <a:rPr lang="en-US" baseline="0" dirty="0" smtClean="0"/>
              <a:t> observations 2. Allows you to observe variation within a work as well as across an author’s corpus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93114-D9AD-E84D-BA56-3F3B90A675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Avoided</a:t>
            </a:r>
            <a:r>
              <a:rPr lang="en-US" baseline="0" dirty="0" smtClean="0"/>
              <a:t> using actual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93114-D9AD-E84D-BA56-3F3B90A675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6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Hemingway</a:t>
            </a:r>
            <a:r>
              <a:rPr lang="en-US" baseline="0" dirty="0" smtClean="0"/>
              <a:t> and Faulkner had particularly bad sensitivity, lower probability on their own works here</a:t>
            </a:r>
          </a:p>
          <a:p>
            <a:r>
              <a:rPr lang="en-US" baseline="0" dirty="0" smtClean="0"/>
              <a:t>ROC &gt; 78 for all, lowest for Hemingway, Fitzgerald at 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93114-D9AD-E84D-BA56-3F3B90A675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5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Probs</a:t>
            </a:r>
            <a:r>
              <a:rPr lang="en-US" dirty="0" smtClean="0"/>
              <a:t> better than with Bayes:</a:t>
            </a:r>
            <a:r>
              <a:rPr lang="en-US" baseline="0" dirty="0" smtClean="0"/>
              <a:t> Hemingway troublesome w/ Faulkner and Steinbeck at 16%, Steinbeck gets Fitz at 19% but otherwise no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93114-D9AD-E84D-BA56-3F3B90A675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 impact of individual features, but not apples-to-apples since this was not one vs 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93114-D9AD-E84D-BA56-3F3B90A675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0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8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6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93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7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6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9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820FD-27BA-7B47-989F-AA97C2D18E2A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1DEC-3A9D-DC40-AF2E-1108FAB6D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5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3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Quantifying Literary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Grant Nelson</a:t>
            </a:r>
          </a:p>
          <a:p>
            <a:r>
              <a:rPr lang="en-US" dirty="0" smtClean="0"/>
              <a:t>June 3, 2016</a:t>
            </a:r>
          </a:p>
          <a:p>
            <a:r>
              <a:rPr lang="en-US" dirty="0" smtClean="0"/>
              <a:t>General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Overall accuracy: 82%</a:t>
            </a:r>
          </a:p>
          <a:p>
            <a:r>
              <a:rPr lang="en-US" dirty="0" smtClean="0"/>
              <a:t>Important features by author:</a:t>
            </a:r>
          </a:p>
          <a:p>
            <a:pPr marL="0" indent="0">
              <a:buNone/>
            </a:pPr>
            <a:r>
              <a:rPr lang="en-US" dirty="0" smtClean="0"/>
              <a:t>Faulkner:					Fitzgerald: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00" dirty="0" smtClean="0"/>
          </a:p>
          <a:p>
            <a:pPr marL="0" indent="0">
              <a:buNone/>
            </a:pPr>
            <a:r>
              <a:rPr lang="en-US" dirty="0" smtClean="0"/>
              <a:t>Hemingway:					Steinbeck: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86510" y="52472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word_count_std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0.383177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total_punct_mean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0.213508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colons_mean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0.072063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difficult_words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0.060956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        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length    0.045470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2855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total_punct_mean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0.497074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most_freq_year_25%    0.100032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          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length    0.077185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lexical_diversity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0.058059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word_count_max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0.043742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51817" y="317803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mtClean="0">
                <a:solidFill>
                  <a:srgbClr val="000000"/>
                </a:solidFill>
                <a:latin typeface="Menlo-Regular" charset="0"/>
              </a:rPr>
              <a:t>  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hyphens_mean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0.698249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syllable_count_std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0.085571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word_count_mean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0.059230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colons_mean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0.040841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lexical_diversity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0.034442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9490" y="313974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word_count_std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0.440538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difficult_words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0.172554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hyphens_mean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0.097979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total_punct_mean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0.078675</a:t>
            </a: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    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sentiment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0.047124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Important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0" y="1564339"/>
            <a:ext cx="3932628" cy="282831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48" y="2718734"/>
            <a:ext cx="3803904" cy="271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952" y="3666130"/>
            <a:ext cx="3886668" cy="28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393788" cy="4351338"/>
          </a:xfrm>
        </p:spPr>
        <p:txBody>
          <a:bodyPr/>
          <a:lstStyle/>
          <a:p>
            <a:r>
              <a:rPr lang="en-US" dirty="0" smtClean="0"/>
              <a:t>Number of estimators: 150</a:t>
            </a:r>
          </a:p>
          <a:p>
            <a:r>
              <a:rPr lang="en-US" dirty="0" smtClean="0"/>
              <a:t>Max features: 6</a:t>
            </a:r>
          </a:p>
          <a:p>
            <a:r>
              <a:rPr lang="en-US" dirty="0" smtClean="0"/>
              <a:t>OOB Score: 92%</a:t>
            </a:r>
          </a:p>
          <a:p>
            <a:r>
              <a:rPr lang="en-US" dirty="0" smtClean="0"/>
              <a:t>After removing less important features, OOB Score: 91%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37" y="1825625"/>
            <a:ext cx="4520506" cy="27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really dependent on choices in data processing/feature extraction</a:t>
            </a:r>
          </a:p>
          <a:p>
            <a:pPr lvl="1"/>
            <a:r>
              <a:rPr lang="en-US" dirty="0" smtClean="0"/>
              <a:t>Hyphen/n-dash/m-dash conflation</a:t>
            </a:r>
          </a:p>
          <a:p>
            <a:pPr lvl="1"/>
            <a:r>
              <a:rPr lang="en-US" dirty="0" smtClean="0"/>
              <a:t>Choice of block size</a:t>
            </a:r>
          </a:p>
          <a:p>
            <a:pPr lvl="1"/>
            <a:r>
              <a:rPr lang="en-US" dirty="0" smtClean="0"/>
              <a:t>Choice of aggregation for word- and sentence-level features</a:t>
            </a:r>
          </a:p>
          <a:p>
            <a:r>
              <a:rPr lang="en-US" dirty="0" smtClean="0"/>
              <a:t>Would </a:t>
            </a:r>
            <a:r>
              <a:rPr lang="en-US" dirty="0" smtClean="0"/>
              <a:t>be interesting to do more NLP-</a:t>
            </a:r>
            <a:r>
              <a:rPr lang="en-US" dirty="0" err="1" smtClean="0"/>
              <a:t>ey</a:t>
            </a:r>
            <a:r>
              <a:rPr lang="en-US" dirty="0" smtClean="0"/>
              <a:t> features</a:t>
            </a:r>
          </a:p>
          <a:p>
            <a:r>
              <a:rPr lang="en-US" dirty="0" smtClean="0"/>
              <a:t>Text is incredibly </a:t>
            </a:r>
            <a:r>
              <a:rPr lang="en-US" dirty="0" smtClean="0"/>
              <a:t>rich</a:t>
            </a:r>
            <a:r>
              <a:rPr lang="is-IS" dirty="0" smtClean="0"/>
              <a:t>…</a:t>
            </a:r>
          </a:p>
          <a:p>
            <a:r>
              <a:rPr lang="is-IS" smtClean="0"/>
              <a:t>BUT there’s a lot more to literature than this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34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96" y="1486096"/>
            <a:ext cx="6631408" cy="48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is a universally recognized aspect of literature, but often vaguely defined</a:t>
            </a:r>
          </a:p>
          <a:p>
            <a:r>
              <a:rPr lang="en-US" dirty="0" smtClean="0"/>
              <a:t>To what extent can style be quantified and reliably detected in an author’s works?</a:t>
            </a:r>
          </a:p>
          <a:p>
            <a:r>
              <a:rPr lang="en-US" dirty="0" smtClean="0"/>
              <a:t>Given a chunk of text, predict which author wrote it</a:t>
            </a:r>
          </a:p>
          <a:p>
            <a:r>
              <a:rPr lang="en-US" dirty="0" smtClean="0"/>
              <a:t> Four contemporaneous authors from the 1920s and ‘30s:</a:t>
            </a:r>
          </a:p>
          <a:p>
            <a:pPr lvl="1"/>
            <a:r>
              <a:rPr lang="en-US" dirty="0" smtClean="0"/>
              <a:t>William Faulkner</a:t>
            </a:r>
          </a:p>
          <a:p>
            <a:pPr lvl="1"/>
            <a:r>
              <a:rPr lang="en-US" dirty="0" smtClean="0"/>
              <a:t>F. Scott Fitzgerald</a:t>
            </a:r>
          </a:p>
          <a:p>
            <a:pPr lvl="1"/>
            <a:r>
              <a:rPr lang="en-US" dirty="0" smtClean="0"/>
              <a:t>Earnest Hemingway</a:t>
            </a:r>
          </a:p>
          <a:p>
            <a:pPr lvl="1"/>
            <a:r>
              <a:rPr lang="en-US" dirty="0" smtClean="0"/>
              <a:t>John Steinbeck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99" y="1886698"/>
            <a:ext cx="6008887" cy="44712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6613" y="4272733"/>
            <a:ext cx="5385145" cy="1112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795952" y="3843867"/>
            <a:ext cx="1146504" cy="707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588" y="2160300"/>
            <a:ext cx="4853868" cy="36118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0521" y="1429078"/>
            <a:ext cx="327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Blocks of 1700 words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19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665 blocks of text, 33 features</a:t>
            </a:r>
            <a:endParaRPr lang="en-US" dirty="0"/>
          </a:p>
          <a:p>
            <a:r>
              <a:rPr lang="en-US" dirty="0" smtClean="0"/>
              <a:t>Class distribution:</a:t>
            </a:r>
          </a:p>
          <a:p>
            <a:pPr lvl="1"/>
            <a:r>
              <a:rPr lang="en-US" dirty="0" smtClean="0"/>
              <a:t>Steinbeck 254</a:t>
            </a:r>
          </a:p>
          <a:p>
            <a:pPr lvl="1"/>
            <a:r>
              <a:rPr lang="en-US" dirty="0" smtClean="0"/>
              <a:t>Faulkner </a:t>
            </a:r>
            <a:r>
              <a:rPr lang="en-US" dirty="0"/>
              <a:t>166 </a:t>
            </a:r>
            <a:endParaRPr lang="en-US" dirty="0" smtClean="0"/>
          </a:p>
          <a:p>
            <a:pPr lvl="1"/>
            <a:r>
              <a:rPr lang="en-US" dirty="0" smtClean="0"/>
              <a:t>Fitzgerald </a:t>
            </a:r>
            <a:r>
              <a:rPr lang="en-US" dirty="0"/>
              <a:t>139 </a:t>
            </a:r>
            <a:endParaRPr lang="en-US" dirty="0" smtClean="0"/>
          </a:p>
          <a:p>
            <a:pPr lvl="1"/>
            <a:r>
              <a:rPr lang="en-US" dirty="0" smtClean="0"/>
              <a:t>Hemingway 106</a:t>
            </a:r>
            <a:endParaRPr lang="en-US" dirty="0"/>
          </a:p>
          <a:p>
            <a:r>
              <a:rPr lang="en-US" dirty="0" smtClean="0"/>
              <a:t>Null accuracy rate: 38%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7" y="1196721"/>
            <a:ext cx="633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Word level</a:t>
            </a:r>
          </a:p>
          <a:p>
            <a:pPr lvl="1"/>
            <a:r>
              <a:rPr lang="en-US" dirty="0" smtClean="0"/>
              <a:t>Length of word</a:t>
            </a:r>
          </a:p>
          <a:p>
            <a:pPr lvl="1"/>
            <a:r>
              <a:rPr lang="en-US" dirty="0" smtClean="0"/>
              <a:t>Syllables per word</a:t>
            </a:r>
          </a:p>
          <a:p>
            <a:pPr lvl="1"/>
            <a:r>
              <a:rPr lang="en-US" dirty="0" smtClean="0"/>
              <a:t>Year of most common use</a:t>
            </a:r>
          </a:p>
          <a:p>
            <a:r>
              <a:rPr lang="en-US" dirty="0" smtClean="0"/>
              <a:t>Sentence level</a:t>
            </a:r>
          </a:p>
          <a:p>
            <a:pPr lvl="1"/>
            <a:r>
              <a:rPr lang="en-US" dirty="0" smtClean="0"/>
              <a:t>Words per sentence</a:t>
            </a:r>
          </a:p>
          <a:p>
            <a:pPr lvl="1"/>
            <a:r>
              <a:rPr lang="en-US" dirty="0" smtClean="0"/>
              <a:t>Punctuation use (commas, semicolons, hyphens, etc.)</a:t>
            </a:r>
          </a:p>
          <a:p>
            <a:r>
              <a:rPr lang="en-US" dirty="0" smtClean="0"/>
              <a:t>Block level</a:t>
            </a:r>
          </a:p>
          <a:p>
            <a:pPr lvl="1"/>
            <a:r>
              <a:rPr lang="en-US" dirty="0" smtClean="0"/>
              <a:t>Pct. </a:t>
            </a:r>
            <a:r>
              <a:rPr lang="en-US" dirty="0"/>
              <a:t>d</a:t>
            </a:r>
            <a:r>
              <a:rPr lang="en-US" dirty="0" smtClean="0"/>
              <a:t>ialogue</a:t>
            </a:r>
          </a:p>
          <a:p>
            <a:pPr lvl="1"/>
            <a:r>
              <a:rPr lang="en-US" dirty="0" smtClean="0"/>
              <a:t>Reading difficulty</a:t>
            </a:r>
          </a:p>
          <a:p>
            <a:r>
              <a:rPr lang="en-US" dirty="0" smtClean="0"/>
              <a:t>Lower level features aggregated to block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34" y="1975294"/>
            <a:ext cx="2413000" cy="40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Scrabble!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9717" y="1616599"/>
            <a:ext cx="335644" cy="365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44" y="1616599"/>
            <a:ext cx="315536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10" y="1624673"/>
            <a:ext cx="328449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44" y="1624673"/>
            <a:ext cx="33666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516" y="1624673"/>
            <a:ext cx="328685" cy="36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82" y="1614256"/>
            <a:ext cx="315536" cy="36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804" y="1620710"/>
            <a:ext cx="342219" cy="365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571" y="1621567"/>
            <a:ext cx="320591" cy="3657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681" y="1612641"/>
            <a:ext cx="319969" cy="3657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7263" y="1609535"/>
            <a:ext cx="312588" cy="365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2747" y="1621976"/>
            <a:ext cx="343243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1635" y="1621567"/>
            <a:ext cx="332979" cy="365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9938" y="1610605"/>
            <a:ext cx="319969" cy="365760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7658"/>
              </p:ext>
            </p:extLst>
          </p:nvPr>
        </p:nvGraphicFramePr>
        <p:xfrm>
          <a:off x="882404" y="3313294"/>
          <a:ext cx="5117313" cy="272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312"/>
                <a:gridCol w="2918001"/>
              </a:tblGrid>
              <a:tr h="5443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Author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Mean Scrabble Score</a:t>
                      </a:r>
                      <a:endParaRPr lang="en-US" sz="2000" dirty="0"/>
                    </a:p>
                  </a:txBody>
                  <a:tcPr/>
                </a:tc>
              </a:tr>
              <a:tr h="5443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Fitzgerald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9.11</a:t>
                      </a:r>
                    </a:p>
                  </a:txBody>
                  <a:tcPr/>
                </a:tc>
              </a:tr>
              <a:tr h="5443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Faulkner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8.54</a:t>
                      </a:r>
                    </a:p>
                  </a:txBody>
                  <a:tcPr/>
                </a:tc>
              </a:tr>
              <a:tr h="5443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Steinbeck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8.15</a:t>
                      </a:r>
                      <a:endParaRPr lang="en-US" sz="2000" dirty="0" smtClean="0">
                        <a:latin typeface="+mn-lt"/>
                      </a:endParaRPr>
                    </a:p>
                  </a:txBody>
                  <a:tcPr/>
                </a:tc>
              </a:tr>
              <a:tr h="54434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Hemingway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8.09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loud Callout 3"/>
          <p:cNvSpPr/>
          <p:nvPr/>
        </p:nvSpPr>
        <p:spPr>
          <a:xfrm>
            <a:off x="2700933" y="832492"/>
            <a:ext cx="6506179" cy="2315881"/>
          </a:xfrm>
          <a:prstGeom prst="cloudCallout">
            <a:avLst>
              <a:gd name="adj1" fmla="val 56748"/>
              <a:gd name="adj2" fmla="val 346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Faulkner vs. Hemingway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0" y="3634727"/>
            <a:ext cx="2723098" cy="295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17051" y="917977"/>
            <a:ext cx="2736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“Poor Faulkner. Does he really think big emotions come from big words?”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2700" y="1564882"/>
            <a:ext cx="2723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“He </a:t>
            </a:r>
            <a:r>
              <a:rPr lang="en-US" sz="2000" dirty="0"/>
              <a:t>has never been known to use a word that might cause the reader to check with a dictionary to see if it is properly </a:t>
            </a:r>
            <a:r>
              <a:rPr lang="en-US" sz="2000" dirty="0" smtClean="0"/>
              <a:t>used.”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58" y="1609650"/>
            <a:ext cx="3880950" cy="3053862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5239"/>
              </p:ext>
            </p:extLst>
          </p:nvPr>
        </p:nvGraphicFramePr>
        <p:xfrm>
          <a:off x="4155525" y="5014569"/>
          <a:ext cx="57333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57"/>
                <a:gridCol w="1406769"/>
                <a:gridCol w="14630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 (75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percentile)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Faulkner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Hemingway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Difficult</a:t>
                      </a:r>
                      <a:r>
                        <a:rPr lang="en-US" baseline="0" dirty="0" smtClean="0"/>
                        <a:t> words / block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Grade 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punctuation /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870199" y="2039815"/>
            <a:ext cx="1969087" cy="56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388" y="2176593"/>
            <a:ext cx="3437597" cy="22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vs. Rest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response variable (author) into dummies</a:t>
            </a:r>
          </a:p>
          <a:p>
            <a:r>
              <a:rPr lang="en-US" dirty="0" smtClean="0"/>
              <a:t>For each block of text, estimate probability it was written by each author separately</a:t>
            </a:r>
          </a:p>
          <a:p>
            <a:r>
              <a:rPr lang="en-US" dirty="0" smtClean="0"/>
              <a:t>Highest predicted probability wins</a:t>
            </a:r>
          </a:p>
          <a:p>
            <a:r>
              <a:rPr lang="en-US" dirty="0" smtClean="0"/>
              <a:t>Predicted probabilities across authors don’t have to add up to 1</a:t>
            </a:r>
          </a:p>
          <a:p>
            <a:pPr lvl="1"/>
            <a:r>
              <a:rPr lang="en-US" dirty="0" smtClean="0"/>
              <a:t>Avoids assumption that authors’ styles are mutually exclusive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 accuracy: 76%</a:t>
            </a:r>
          </a:p>
          <a:p>
            <a:r>
              <a:rPr lang="en-US" dirty="0" smtClean="0"/>
              <a:t>Predicted probabilities:</a:t>
            </a:r>
          </a:p>
          <a:p>
            <a:pPr marL="0" indent="0">
              <a:buNone/>
            </a:pPr>
            <a:r>
              <a:rPr lang="en-US" dirty="0" smtClean="0"/>
              <a:t>Faulkner blocks:				Fitzgerald blocks: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Hemingway blocks:			Steinbeck blocks: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279001"/>
            <a:ext cx="4310575" cy="122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Faulkner_prob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 0.538855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Fitzgerald_prob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0.023598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Hemingway_prob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0.384323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Steinbeck_prob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0.376416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55080" y="3290166"/>
            <a:ext cx="4196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Faulkner_prob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 0.097287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Fitzgerald_prob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0.984562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Hemingway_prob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0.025160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Steinbeck_prob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0.132055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5111571"/>
            <a:ext cx="4310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Faulkner_prob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 0.018931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Fitzgerald_prob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0.039987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Hemingway_prob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0.953860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Steinbeck_prob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0.898222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51563" y="50441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Faulkner_prob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 5.650974e-07</a:t>
            </a: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Fitzgerald_prob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0.1574381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Hemingway_prob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0.8430932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Steinbeck_prob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0.9482283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617</Words>
  <Application>Microsoft Macintosh PowerPoint</Application>
  <PresentationFormat>Widescreen</PresentationFormat>
  <Paragraphs>147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Menlo-Regular</vt:lpstr>
      <vt:lpstr>Arial</vt:lpstr>
      <vt:lpstr>Office Theme</vt:lpstr>
      <vt:lpstr>Quantifying Literary Style</vt:lpstr>
      <vt:lpstr>Introduction</vt:lpstr>
      <vt:lpstr>Processing Data</vt:lpstr>
      <vt:lpstr>Final dataset</vt:lpstr>
      <vt:lpstr>Features</vt:lpstr>
      <vt:lpstr>Scrabble!</vt:lpstr>
      <vt:lpstr>Faulkner vs. Hemingway</vt:lpstr>
      <vt:lpstr>One vs. Rest Classification</vt:lpstr>
      <vt:lpstr>Naïve Bayes</vt:lpstr>
      <vt:lpstr>Decision Tree</vt:lpstr>
      <vt:lpstr>Distribution of Important Features</vt:lpstr>
      <vt:lpstr>Random Forest</vt:lpstr>
      <vt:lpstr>Conclusions</vt:lpstr>
      <vt:lpstr>The End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2016-06-01T07:16:06Z</dcterms:created>
  <dcterms:modified xsi:type="dcterms:W3CDTF">2016-06-02T23:53:17Z</dcterms:modified>
</cp:coreProperties>
</file>